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9" r:id="rId3"/>
    <p:sldId id="261" r:id="rId4"/>
    <p:sldId id="257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0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DFE8DA-C991-BE4B-AB76-6B8D1A471538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74598-3213-FD45-90A8-AE3CD5C08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6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4598-3213-FD45-90A8-AE3CD5C0849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83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4598-3213-FD45-90A8-AE3CD5C0849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83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4598-3213-FD45-90A8-AE3CD5C0849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836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B74598-3213-FD45-90A8-AE3CD5C0849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83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0075-5200-C446-9AC1-D8FEB3C7B26B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AE36-BBB9-B549-A4BC-66FAED758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816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0075-5200-C446-9AC1-D8FEB3C7B26B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AE36-BBB9-B549-A4BC-66FAED758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285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0075-5200-C446-9AC1-D8FEB3C7B26B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AE36-BBB9-B549-A4BC-66FAED758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92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0075-5200-C446-9AC1-D8FEB3C7B26B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AE36-BBB9-B549-A4BC-66FAED758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868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0075-5200-C446-9AC1-D8FEB3C7B26B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AE36-BBB9-B549-A4BC-66FAED758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287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0075-5200-C446-9AC1-D8FEB3C7B26B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AE36-BBB9-B549-A4BC-66FAED758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735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0075-5200-C446-9AC1-D8FEB3C7B26B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AE36-BBB9-B549-A4BC-66FAED758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954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0075-5200-C446-9AC1-D8FEB3C7B26B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AE36-BBB9-B549-A4BC-66FAED758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315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0075-5200-C446-9AC1-D8FEB3C7B26B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AE36-BBB9-B549-A4BC-66FAED758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749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0075-5200-C446-9AC1-D8FEB3C7B26B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AE36-BBB9-B549-A4BC-66FAED758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80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B0075-5200-C446-9AC1-D8FEB3C7B26B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AE36-BBB9-B549-A4BC-66FAED758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325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B0075-5200-C446-9AC1-D8FEB3C7B26B}" type="datetimeFigureOut">
              <a:rPr lang="en-US" smtClean="0"/>
              <a:t>11/14/14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DAE36-BBB9-B549-A4BC-66FAED758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882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Management </a:t>
            </a:r>
            <a:br>
              <a:rPr lang="en-US" dirty="0" smtClean="0"/>
            </a:br>
            <a:r>
              <a:rPr lang="en-US" dirty="0" smtClean="0"/>
              <a:t>Working Group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1558" y="3833806"/>
            <a:ext cx="6721536" cy="210674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Kathy Hibbard, Peter Griffith, Lucia Woo, Diane </a:t>
            </a:r>
            <a:r>
              <a:rPr lang="en-US" dirty="0" err="1" smtClean="0"/>
              <a:t>Wickland</a:t>
            </a:r>
            <a:r>
              <a:rPr lang="en-US" dirty="0" smtClean="0"/>
              <a:t>, Michael Keller, Riley </a:t>
            </a:r>
            <a:r>
              <a:rPr lang="en-US" dirty="0" smtClean="0"/>
              <a:t>Duren</a:t>
            </a:r>
            <a:r>
              <a:rPr lang="en-US" dirty="0"/>
              <a:t>, </a:t>
            </a:r>
            <a:r>
              <a:rPr lang="en-US" dirty="0" smtClean="0"/>
              <a:t>Marc Fisher, Molly Brown, Kevin Bowman, George </a:t>
            </a:r>
            <a:r>
              <a:rPr lang="en-US" dirty="0" err="1" smtClean="0"/>
              <a:t>Hurtt</a:t>
            </a:r>
            <a:r>
              <a:rPr lang="en-US" dirty="0" smtClean="0"/>
              <a:t>, Megan </a:t>
            </a:r>
            <a:r>
              <a:rPr lang="en-US" dirty="0" err="1" smtClean="0"/>
              <a:t>McGroddy</a:t>
            </a:r>
            <a:r>
              <a:rPr lang="en-US" dirty="0" smtClean="0"/>
              <a:t>, Libby Larson, </a:t>
            </a:r>
            <a:r>
              <a:rPr lang="en-US" dirty="0" err="1" smtClean="0"/>
              <a:t>Lisamarie</a:t>
            </a:r>
            <a:r>
              <a:rPr lang="en-US" dirty="0" smtClean="0"/>
              <a:t> Wyndham-Myers, Leslie </a:t>
            </a:r>
            <a:r>
              <a:rPr lang="en-US" dirty="0" err="1" smtClean="0"/>
              <a:t>Ott</a:t>
            </a:r>
            <a:r>
              <a:rPr lang="en-US" dirty="0" smtClean="0"/>
              <a:t>, </a:t>
            </a:r>
            <a:r>
              <a:rPr lang="en-US" dirty="0" err="1" smtClean="0"/>
              <a:t>Arlyn</a:t>
            </a:r>
            <a:r>
              <a:rPr lang="en-US" dirty="0" smtClean="0"/>
              <a:t> Andrews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513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799"/>
            <a:ext cx="8229600" cy="713196"/>
          </a:xfrm>
        </p:spPr>
        <p:txBody>
          <a:bodyPr lIns="0" tIns="0" rIns="0" bIns="0"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98992"/>
            <a:ext cx="9144000" cy="4737231"/>
          </a:xfrm>
        </p:spPr>
        <p:txBody>
          <a:bodyPr>
            <a:noAutofit/>
          </a:bodyPr>
          <a:lstStyle/>
          <a:p>
            <a:pPr lvl="0"/>
            <a:r>
              <a:rPr lang="en-US" sz="2800" dirty="0"/>
              <a:t>Assessment of existing </a:t>
            </a:r>
            <a:r>
              <a:rPr lang="en-US" sz="2800" dirty="0" smtClean="0"/>
              <a:t>data:</a:t>
            </a:r>
          </a:p>
          <a:p>
            <a:pPr marL="0" lvl="0" indent="0">
              <a:lnSpc>
                <a:spcPct val="50000"/>
              </a:lnSpc>
              <a:buNone/>
            </a:pPr>
            <a:endParaRPr lang="en-US" sz="2800" dirty="0" smtClean="0"/>
          </a:p>
          <a:p>
            <a:pPr lvl="1"/>
            <a:r>
              <a:rPr lang="en-US" sz="2400" dirty="0"/>
              <a:t>O</a:t>
            </a:r>
            <a:r>
              <a:rPr lang="en-US" sz="2400" dirty="0" smtClean="0"/>
              <a:t>ngoing work: Developing a product (to complement project) CMS page</a:t>
            </a:r>
          </a:p>
          <a:p>
            <a:pPr lvl="1"/>
            <a:r>
              <a:rPr lang="en-US" sz="2400" dirty="0" smtClean="0"/>
              <a:t>Preferred data format survey  to stakeholders’ responses in process (excel)</a:t>
            </a:r>
          </a:p>
          <a:p>
            <a:pPr lvl="1"/>
            <a:r>
              <a:rPr lang="en-US" sz="2400" dirty="0" smtClean="0"/>
              <a:t>Identify </a:t>
            </a:r>
            <a:r>
              <a:rPr lang="en-US" sz="2400" dirty="0" smtClean="0"/>
              <a:t>various short-term (e.g., snapshot) versus trend assessment and long</a:t>
            </a:r>
            <a:r>
              <a:rPr lang="en-US" sz="2400" dirty="0" smtClean="0"/>
              <a:t>-term </a:t>
            </a:r>
            <a:r>
              <a:rPr lang="en-US" sz="2400" dirty="0" smtClean="0"/>
              <a:t>data management options</a:t>
            </a:r>
          </a:p>
          <a:p>
            <a:pPr lvl="1"/>
            <a:r>
              <a:rPr lang="en-US" sz="2400" dirty="0" smtClean="0"/>
              <a:t>Re</a:t>
            </a:r>
            <a:r>
              <a:rPr lang="en-US" sz="2400" dirty="0" smtClean="0"/>
              <a:t>: data selection – take advantage of DOI: e-doc ID system</a:t>
            </a:r>
          </a:p>
          <a:p>
            <a:pPr lvl="1"/>
            <a:r>
              <a:rPr lang="en-US" sz="2400" dirty="0" smtClean="0"/>
              <a:t>Predictions and projections of CMS data record</a:t>
            </a:r>
          </a:p>
          <a:p>
            <a:pPr lvl="1"/>
            <a:r>
              <a:rPr lang="en-US" sz="2400" dirty="0" smtClean="0"/>
              <a:t>Agreed that goal is not to federate, but develop portals with metadata as an intermediate step</a:t>
            </a:r>
          </a:p>
        </p:txBody>
      </p:sp>
    </p:spTree>
    <p:extLst>
      <p:ext uri="{BB962C8B-B14F-4D97-AF65-F5344CB8AC3E}">
        <p14:creationId xmlns:p14="http://schemas.microsoft.com/office/powerpoint/2010/main" val="32305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799"/>
            <a:ext cx="8229600" cy="713196"/>
          </a:xfrm>
        </p:spPr>
        <p:txBody>
          <a:bodyPr lIns="0" tIns="0" rIns="0" bIns="0"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13028"/>
            <a:ext cx="9144000" cy="4694424"/>
          </a:xfrm>
        </p:spPr>
        <p:txBody>
          <a:bodyPr>
            <a:noAutofit/>
          </a:bodyPr>
          <a:lstStyle/>
          <a:p>
            <a:r>
              <a:rPr lang="en-US" sz="2800" dirty="0" smtClean="0"/>
              <a:t>Development of visualization tools that can leverage from others (e.g., FFDAS, VULCAN, others) for CMS applications</a:t>
            </a:r>
          </a:p>
          <a:p>
            <a:pPr>
              <a:lnSpc>
                <a:spcPct val="50000"/>
              </a:lnSpc>
            </a:pPr>
            <a:endParaRPr lang="en-US" sz="2800" dirty="0"/>
          </a:p>
          <a:p>
            <a:r>
              <a:rPr lang="en-US" sz="2800" dirty="0" smtClean="0"/>
              <a:t>A significant challenge will be data management of data products that are readily accessible and available.  Speaks to stakeholder needs: from derived  (e.g., MD DNR) to data requirements on very short term (e.g., State, CEQ)</a:t>
            </a:r>
          </a:p>
          <a:p>
            <a:pPr>
              <a:lnSpc>
                <a:spcPct val="50000"/>
              </a:lnSpc>
            </a:pPr>
            <a:endParaRPr lang="en-US" sz="2800" dirty="0"/>
          </a:p>
          <a:p>
            <a:r>
              <a:rPr lang="en-US" sz="2800" dirty="0" smtClean="0"/>
              <a:t>Data management closely tied to many other cross-cutting WG’s: e.g., Framework, Uncertainty, External Communication</a:t>
            </a:r>
          </a:p>
        </p:txBody>
      </p:sp>
    </p:spTree>
    <p:extLst>
      <p:ext uri="{BB962C8B-B14F-4D97-AF65-F5344CB8AC3E}">
        <p14:creationId xmlns:p14="http://schemas.microsoft.com/office/powerpoint/2010/main" val="2479663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992"/>
            <a:ext cx="8229600" cy="713196"/>
          </a:xfrm>
        </p:spPr>
        <p:txBody>
          <a:bodyPr lIns="0" tIns="0" rIns="0" bIns="0"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42153"/>
            <a:ext cx="9144000" cy="4637348"/>
          </a:xfrm>
        </p:spPr>
        <p:txBody>
          <a:bodyPr>
            <a:noAutofit/>
          </a:bodyPr>
          <a:lstStyle/>
          <a:p>
            <a:pPr lvl="0"/>
            <a:r>
              <a:rPr lang="en-US" sz="2400" dirty="0" smtClean="0"/>
              <a:t>Discuss consistency issues (e.g., scale) </a:t>
            </a:r>
            <a:r>
              <a:rPr lang="en-US" sz="2400" dirty="0"/>
              <a:t>as well as documentation for QA/</a:t>
            </a:r>
            <a:r>
              <a:rPr lang="en-US" sz="2400" dirty="0" smtClean="0"/>
              <a:t>QC</a:t>
            </a:r>
          </a:p>
          <a:p>
            <a:pPr lvl="1"/>
            <a:r>
              <a:rPr lang="en-US" sz="2000" dirty="0"/>
              <a:t>It is not consistent with NASA policy to hold data or data products that have been through QC until they have been published. </a:t>
            </a:r>
            <a:endParaRPr lang="en-US" sz="2000" dirty="0" smtClean="0"/>
          </a:p>
          <a:p>
            <a:pPr lvl="1"/>
            <a:r>
              <a:rPr lang="en-US" sz="2000" dirty="0" smtClean="0"/>
              <a:t>Some </a:t>
            </a:r>
            <a:r>
              <a:rPr lang="en-US" sz="2000" dirty="0" smtClean="0"/>
              <a:t>CMS data have disciplinary QC, but there is no pre-defined structure or strategy for verification/validation/evaluation for the cross-cutting nature of CMS data, </a:t>
            </a:r>
            <a:r>
              <a:rPr lang="en-US" sz="2000" dirty="0" err="1" smtClean="0"/>
              <a:t>esp</a:t>
            </a:r>
            <a:r>
              <a:rPr lang="en-US" sz="2000" dirty="0" smtClean="0"/>
              <a:t> for stakeholder needs</a:t>
            </a:r>
          </a:p>
          <a:p>
            <a:pPr lvl="1"/>
            <a:r>
              <a:rPr lang="en-US" sz="2000" dirty="0" smtClean="0"/>
              <a:t>How to adopt a standard for CMS: clearly there will be different tiers, or levels, standards and requirements for different needs – silver, gold, platinum branding</a:t>
            </a:r>
          </a:p>
          <a:p>
            <a:pPr lvl="1"/>
            <a:r>
              <a:rPr lang="en-US" sz="2000" dirty="0" smtClean="0"/>
              <a:t>Consider a </a:t>
            </a:r>
            <a:r>
              <a:rPr lang="en-US" sz="2000" dirty="0" err="1" smtClean="0"/>
              <a:t>cal</a:t>
            </a:r>
            <a:r>
              <a:rPr lang="en-US" sz="2000" dirty="0" smtClean="0"/>
              <a:t>/</a:t>
            </a:r>
            <a:r>
              <a:rPr lang="en-US" sz="2000" dirty="0" err="1" smtClean="0"/>
              <a:t>val</a:t>
            </a:r>
            <a:r>
              <a:rPr lang="en-US" sz="2000" dirty="0" smtClean="0"/>
              <a:t> solicitation in 2016</a:t>
            </a:r>
          </a:p>
          <a:p>
            <a:pPr lvl="1"/>
            <a:r>
              <a:rPr lang="en-US" sz="2000" dirty="0" smtClean="0"/>
              <a:t>Suggestion to adapt CMS standards by data type: Biomass, atmosphere, ocean, data fusion, etc., for appropriate level of QC</a:t>
            </a:r>
            <a:endParaRPr lang="en-US" sz="2400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5503297"/>
            <a:ext cx="9144000" cy="13029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Data management is COSTLY and before we start investing a lot of time and money and loading PI's with unfunded mandates, we need to carefully consider a cost-benefit analysis. 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42609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799"/>
            <a:ext cx="8229600" cy="713196"/>
          </a:xfrm>
        </p:spPr>
        <p:txBody>
          <a:bodyPr lIns="0" tIns="0" rIns="0" bIns="0"/>
          <a:lstStyle/>
          <a:p>
            <a:r>
              <a:rPr lang="en-US" dirty="0" smtClean="0"/>
              <a:t>Action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55483"/>
            <a:ext cx="9144000" cy="4380506"/>
          </a:xfrm>
        </p:spPr>
        <p:txBody>
          <a:bodyPr>
            <a:noAutofit/>
          </a:bodyPr>
          <a:lstStyle/>
          <a:p>
            <a:pPr lvl="0"/>
            <a:r>
              <a:rPr lang="en-US" sz="2400" dirty="0"/>
              <a:t>Monthly </a:t>
            </a:r>
            <a:r>
              <a:rPr lang="en-US" sz="2400" dirty="0" err="1"/>
              <a:t>telecons</a:t>
            </a:r>
            <a:r>
              <a:rPr lang="en-US" sz="2400" dirty="0"/>
              <a:t> to sort through issues as/before they occur: e.g., some 2012 data “DAAC-ready”, some data no longer generated but need to be accounted for</a:t>
            </a:r>
            <a:endParaRPr lang="en-US" sz="2000" dirty="0"/>
          </a:p>
          <a:p>
            <a:endParaRPr lang="en-US" sz="2400" dirty="0" smtClean="0"/>
          </a:p>
          <a:p>
            <a:r>
              <a:rPr lang="en-US" sz="2400" dirty="0" smtClean="0"/>
              <a:t>Historical </a:t>
            </a:r>
            <a:r>
              <a:rPr lang="en-US" sz="2400" dirty="0"/>
              <a:t>decision for individual institutional archive by project – will begin </a:t>
            </a:r>
            <a:r>
              <a:rPr lang="en-US" sz="2400" dirty="0" smtClean="0"/>
              <a:t>to synthesize:</a:t>
            </a:r>
            <a:endParaRPr lang="en-US" sz="2400" dirty="0"/>
          </a:p>
          <a:p>
            <a:pPr lvl="1"/>
            <a:r>
              <a:rPr lang="en-US" sz="2400" dirty="0" smtClean="0"/>
              <a:t>Some are already building CMS data portals from top down (Riley) and bottom up (Molly/Lucia).</a:t>
            </a:r>
          </a:p>
          <a:p>
            <a:pPr lvl="1"/>
            <a:r>
              <a:rPr lang="en-US" sz="2400" dirty="0" smtClean="0"/>
              <a:t>Proposed January update from Molly on Product (to complement current Project) CMS website data description</a:t>
            </a:r>
            <a:endParaRPr lang="en-US" sz="2400" dirty="0"/>
          </a:p>
          <a:p>
            <a:pPr lvl="0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31686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1236</TotalTime>
  <Words>399</Words>
  <Application>Microsoft Macintosh PowerPoint</Application>
  <PresentationFormat>On-screen Show (4:3)</PresentationFormat>
  <Paragraphs>35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Data Management  Working Group</vt:lpstr>
      <vt:lpstr>Discussion</vt:lpstr>
      <vt:lpstr>Discussion</vt:lpstr>
      <vt:lpstr>Discussion</vt:lpstr>
      <vt:lpstr>Action Items</vt:lpstr>
    </vt:vector>
  </TitlesOfParts>
  <Company>NASA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External Communications Working Group</dc:title>
  <dc:creator>molly brown</dc:creator>
  <cp:lastModifiedBy>Hibbard, Kathy A</cp:lastModifiedBy>
  <cp:revision>54</cp:revision>
  <dcterms:created xsi:type="dcterms:W3CDTF">2014-11-06T09:22:43Z</dcterms:created>
  <dcterms:modified xsi:type="dcterms:W3CDTF">2014-11-14T18:34:25Z</dcterms:modified>
</cp:coreProperties>
</file>